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450" r:id="rId2"/>
    <p:sldId id="452" r:id="rId3"/>
    <p:sldId id="456" r:id="rId4"/>
    <p:sldId id="455" r:id="rId5"/>
    <p:sldId id="453" r:id="rId6"/>
    <p:sldId id="458" r:id="rId7"/>
    <p:sldId id="454" r:id="rId8"/>
    <p:sldId id="460" r:id="rId9"/>
    <p:sldId id="459" r:id="rId10"/>
    <p:sldId id="457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489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2"/>
    <p:restoredTop sz="96282"/>
  </p:normalViewPr>
  <p:slideViewPr>
    <p:cSldViewPr snapToGrid="0" snapToObjects="1">
      <p:cViewPr>
        <p:scale>
          <a:sx n="115" d="100"/>
          <a:sy n="115" d="100"/>
        </p:scale>
        <p:origin x="2776" y="10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65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DBAF2-FCE4-7D4E-B0E7-F346AEA34FF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B9E8C-6A44-6E44-A8CD-EBC058119E4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260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2085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22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860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0532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949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255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269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084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046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518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856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8120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7270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1521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1338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3522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135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6938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6297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2490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4615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851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7809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9605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585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30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54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592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411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4617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780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7925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699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318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92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74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4691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1088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B9E8C-6A44-6E44-A8CD-EBC058119E4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69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82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906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65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47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54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421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941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121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511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75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462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F52AF-327B-9948-9276-0A594B5B870B}" type="datetimeFigureOut">
              <a:rPr kumimoji="1" lang="ko-KR" altLang="en-US" smtClean="0"/>
              <a:t>2019. 9. 21.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14F-0D44-F343-BCD2-4392C7C058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8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sgo/embedding/blob/105b840c9770705816972b4a488a5d2f769acf76/models/tune_utils.py#L18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sgo/embedding/blob/105b840c9770705816972b4a488a5d2f769acf76/models/tune_utils.py#L6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sgo/embedding/blob/105b840c9770705816972b4a488a5d2f769acf76/models/tune_utils.py#L15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sgo/embeddin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ratsgo.github.io/embedd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임베딩과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관련한 세 가지 철학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D5162-35F9-1240-B323-CBDF3035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21" y="1802981"/>
            <a:ext cx="7271657" cy="19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임베딩과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관련한 세 가지 철학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D5162-35F9-1240-B323-CBDF30353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21" y="2795934"/>
            <a:ext cx="7271657" cy="19859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804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세 철학은 말뭉치의 통계적 패턴을 서로 다른 각도에서 분석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상호 보완적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9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Word2Vec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60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Skip-Gram with Negative Sampling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296724-0455-744D-B56A-4C852310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2562094"/>
            <a:ext cx="6531429" cy="2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4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Word2Vec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60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Skip-Gram with Negative Sampling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DAFC68-9989-E04F-B75B-9B10FD0F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608260"/>
            <a:ext cx="4235886" cy="11223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308ABB-0D69-6449-9C10-72EB3EB1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13" y="3688068"/>
            <a:ext cx="5077715" cy="1289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647FA4-6384-A14A-8C5D-C33309962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41" y="4923588"/>
            <a:ext cx="3159549" cy="16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Word2Vec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60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Skip-Gram with Negative Sampling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B39B4-C73A-8B40-91F4-7DC9588B4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471"/>
          <a:stretch/>
        </p:blipFill>
        <p:spPr>
          <a:xfrm>
            <a:off x="945714" y="3788888"/>
            <a:ext cx="6455152" cy="2220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BF299F-1258-6543-BEE1-0E443F146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70"/>
          <a:stretch/>
        </p:blipFill>
        <p:spPr>
          <a:xfrm>
            <a:off x="945714" y="2588823"/>
            <a:ext cx="6455152" cy="97991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9E835-0EB1-5248-8C09-86386F3E7C12}"/>
              </a:ext>
            </a:extLst>
          </p:cNvPr>
          <p:cNvSpPr/>
          <p:nvPr/>
        </p:nvSpPr>
        <p:spPr>
          <a:xfrm>
            <a:off x="2616575" y="6308135"/>
            <a:ext cx="6527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Levy, O., &amp; Goldberg, Y. (2014). Neural word embedding as implicit matrix factorization. In </a:t>
            </a:r>
            <a:r>
              <a:rPr lang="en" altLang="ko-KR" sz="1200" i="1" dirty="0">
                <a:solidFill>
                  <a:schemeClr val="bg1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Advances in neural information processing systems</a:t>
            </a:r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 (pp. 2177-2185).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25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GloVe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BBA305-8D3C-624A-A4FD-8739B26D9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849"/>
          <a:stretch/>
        </p:blipFill>
        <p:spPr>
          <a:xfrm>
            <a:off x="945939" y="1977009"/>
            <a:ext cx="5733642" cy="32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2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Swivel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6D81D0-23B8-9E43-88F5-704243969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05"/>
          <a:stretch/>
        </p:blipFill>
        <p:spPr>
          <a:xfrm>
            <a:off x="576946" y="1752179"/>
            <a:ext cx="6735337" cy="236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Weighted Embeddings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60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단어 수준 </a:t>
            </a:r>
            <a:r>
              <a:rPr lang="ko-KR" altLang="en-US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임베딩을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문장 수준으로 확장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91D7A7-8F79-E448-9C71-898E7D48F845}"/>
              </a:ext>
            </a:extLst>
          </p:cNvPr>
          <p:cNvSpPr/>
          <p:nvPr/>
        </p:nvSpPr>
        <p:spPr>
          <a:xfrm>
            <a:off x="1694985" y="6502747"/>
            <a:ext cx="7449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Arora, S., Liang, Y., &amp; Ma, T. (2016). A simple but tough-to-beat baseline for sentence embeddings.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Nanum Gothic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037465-47A9-574F-86E0-A548B2EA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489621"/>
            <a:ext cx="4473779" cy="11803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CDF6E2-460F-854D-9C90-24759B3A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61" y="3577306"/>
            <a:ext cx="5241873" cy="26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06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60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CNN + Bi-LSTM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F5B20-7B5E-6940-9DE3-E599295EC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93"/>
          <a:stretch/>
        </p:blipFill>
        <p:spPr>
          <a:xfrm>
            <a:off x="945714" y="2609876"/>
            <a:ext cx="6016221" cy="3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2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60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CNN + Bi-LSTM : pretrain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할 때 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forward/backward 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독립 학습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CF5B20-7B5E-6940-9DE3-E599295EC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93"/>
          <a:stretch/>
        </p:blipFill>
        <p:spPr>
          <a:xfrm>
            <a:off x="945714" y="2609876"/>
            <a:ext cx="6016221" cy="3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44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Input : Character-level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CC8191-4209-B14C-A4E4-7FCE8943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37210"/>
            <a:ext cx="5461020" cy="32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백오브워즈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가정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어떤 단어가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많이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717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문서의 주제는 문서 내 단어 사용 양상에 드러난다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순서 정보 무시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어떤 단어가 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많이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쓰였는가가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중요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6480C-D988-9A44-B627-3EBDFEA5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56" y="2801256"/>
            <a:ext cx="5805181" cy="29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57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Input : Character-level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65D82D-90A0-8045-A26C-3C3B9B83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495037"/>
            <a:ext cx="5270147" cy="370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9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Input : Character-level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296D23-D4C7-254D-993A-CAF38160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39388"/>
            <a:ext cx="5564459" cy="34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841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Input : Character-level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Output : Token-level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1B3CAA-E353-C24A-AB0E-BF7E308C2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93"/>
          <a:stretch/>
        </p:blipFill>
        <p:spPr>
          <a:xfrm>
            <a:off x="945714" y="2814484"/>
            <a:ext cx="6016221" cy="3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15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477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Fine-tuning 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때 학습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토큰별로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생성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DC7144-B4FE-6C49-BC39-99B39B4D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3514628"/>
            <a:ext cx="4761571" cy="2913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E22E1A-46DC-C44F-A8EF-3D89A7D8E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14" y="2392117"/>
            <a:ext cx="3393378" cy="10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Transformer 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126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Self-Attention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Scale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Dot-Product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Multi-head</a:t>
            </a:r>
          </a:p>
        </p:txBody>
      </p:sp>
    </p:spTree>
    <p:extLst>
      <p:ext uri="{BB962C8B-B14F-4D97-AF65-F5344CB8AC3E}">
        <p14:creationId xmlns:p14="http://schemas.microsoft.com/office/powerpoint/2010/main" val="243994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Transformer 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126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Self-Attention (Q=K, </a:t>
            </a:r>
            <a:r>
              <a:rPr lang="ko-KR" altLang="en-US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문장 길이 관계없이 모든 쌍의 관계 고려</a:t>
            </a:r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Scale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Dot-Product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Multi-head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425BBA-7FB7-B44F-BB35-F7FEFE49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3196942"/>
            <a:ext cx="5553307" cy="30075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B2189-0497-0643-87A9-89998601A7C3}"/>
              </a:ext>
            </a:extLst>
          </p:cNvPr>
          <p:cNvSpPr/>
          <p:nvPr/>
        </p:nvSpPr>
        <p:spPr>
          <a:xfrm>
            <a:off x="2899317" y="3635298"/>
            <a:ext cx="535259" cy="83634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3F7E8-DE42-984D-9011-32C976530526}"/>
              </a:ext>
            </a:extLst>
          </p:cNvPr>
          <p:cNvSpPr/>
          <p:nvPr/>
        </p:nvSpPr>
        <p:spPr>
          <a:xfrm>
            <a:off x="3590084" y="3348415"/>
            <a:ext cx="1628687" cy="28688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32EC90-EB4F-2C47-9935-BB56ECE5E0B1}"/>
              </a:ext>
            </a:extLst>
          </p:cNvPr>
          <p:cNvSpPr/>
          <p:nvPr/>
        </p:nvSpPr>
        <p:spPr>
          <a:xfrm>
            <a:off x="2839843" y="4734186"/>
            <a:ext cx="3471747" cy="36192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497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Transformer 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126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Self-Attention</a:t>
            </a:r>
          </a:p>
          <a:p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Scale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Dot-Product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Multi-head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425BBA-7FB7-B44F-BB35-F7FEFE49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3196942"/>
            <a:ext cx="5553307" cy="30075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B2189-0497-0643-87A9-89998601A7C3}"/>
              </a:ext>
            </a:extLst>
          </p:cNvPr>
          <p:cNvSpPr/>
          <p:nvPr/>
        </p:nvSpPr>
        <p:spPr>
          <a:xfrm>
            <a:off x="1929163" y="4092498"/>
            <a:ext cx="423746" cy="2899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05B6A6-A95A-1F44-8D91-AE09CCB26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493" y="4382429"/>
            <a:ext cx="2152185" cy="17038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357FCF7-AFF5-8E43-9FDE-16A74E97397E}"/>
              </a:ext>
            </a:extLst>
          </p:cNvPr>
          <p:cNvSpPr/>
          <p:nvPr/>
        </p:nvSpPr>
        <p:spPr>
          <a:xfrm>
            <a:off x="6816307" y="4222258"/>
            <a:ext cx="2018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latin typeface="Nanum Gothic" charset="-127"/>
                <a:ea typeface="Nanum Gothic" charset="-127"/>
                <a:cs typeface="Nanum Gothic" charset="-127"/>
              </a:rPr>
              <a:t>소프트맥스</a:t>
            </a:r>
            <a:r>
              <a:rPr lang="ko-KR" altLang="en-US" sz="14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400" b="1" dirty="0" err="1">
                <a:latin typeface="Nanum Gothic" charset="-127"/>
                <a:ea typeface="Nanum Gothic" charset="-127"/>
                <a:cs typeface="Nanum Gothic" charset="-127"/>
              </a:rPr>
              <a:t>그래디언트</a:t>
            </a:r>
            <a:endParaRPr lang="en-US" altLang="ko-KR" sz="14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412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Transformer 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126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Self-Attention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Scale</a:t>
            </a:r>
          </a:p>
          <a:p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Dot-Product (Q, K </a:t>
            </a:r>
            <a:r>
              <a:rPr lang="ko-KR" altLang="en-US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간 유사도 포착</a:t>
            </a:r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 + </a:t>
            </a:r>
            <a:r>
              <a:rPr lang="ko-KR" altLang="en-US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계산 효율 높음</a:t>
            </a:r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Multi-head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425BBA-7FB7-B44F-BB35-F7FEFE499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3196942"/>
            <a:ext cx="5553307" cy="30075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7B2189-0497-0643-87A9-89998601A7C3}"/>
              </a:ext>
            </a:extLst>
          </p:cNvPr>
          <p:cNvSpPr/>
          <p:nvPr/>
        </p:nvSpPr>
        <p:spPr>
          <a:xfrm>
            <a:off x="1884559" y="3769114"/>
            <a:ext cx="468348" cy="28993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486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Transformer block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7"/>
            <a:ext cx="6403862" cy="1266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Self-Attention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Scale</a:t>
            </a:r>
          </a:p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Dot-Product </a:t>
            </a:r>
          </a:p>
          <a:p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Multi-head (</a:t>
            </a:r>
            <a:r>
              <a:rPr lang="ko-KR" altLang="en-US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여러 명의 독자</a:t>
            </a:r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5A4750-7ED3-364E-B988-ACAAAF12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5" y="3290149"/>
            <a:ext cx="6403862" cy="112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4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86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Bi-directional Language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B11365-52BA-6C43-B731-6BFC1933D2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39"/>
          <a:stretch/>
        </p:blipFill>
        <p:spPr>
          <a:xfrm>
            <a:off x="945714" y="2680456"/>
            <a:ext cx="4772722" cy="221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2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백오브워즈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가정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어떤 단어가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많이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717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문서의 주제는 문서 내 단어 사용 양상에 드러난다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순서 정보 무시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어떤 단어가 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많이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쓰였는가가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중요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1417B1-EB6D-D848-B6DC-FB11AE3C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55701"/>
            <a:ext cx="4632779" cy="997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EB1D4F-AC34-6B4F-ACD0-BC7A2F6A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7" y="3613318"/>
            <a:ext cx="6478369" cy="11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14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86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Bi-directional Language Model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E8D6B-F6CF-CB4C-9E91-895DEECF6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65646"/>
            <a:ext cx="6008098" cy="34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8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86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Bi-directional Language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B6BF4-E517-1E48-9884-FE91349E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83453"/>
            <a:ext cx="5494062" cy="34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06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86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Bi-directional Language Model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D03EF1-8227-424F-BA15-8F94E4023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642371"/>
            <a:ext cx="7125629" cy="27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0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86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Masked Language Model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C93F30-D2F9-B041-B092-BF76F061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696003"/>
            <a:ext cx="6947210" cy="273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1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문장 수준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DC7A60-719E-EE41-BA2E-66F6B6960A19}"/>
              </a:ext>
            </a:extLst>
          </p:cNvPr>
          <p:cNvSpPr/>
          <p:nvPr/>
        </p:nvSpPr>
        <p:spPr>
          <a:xfrm>
            <a:off x="945714" y="1822538"/>
            <a:ext cx="6403862" cy="586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Masked Language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891330-2EC1-0342-819C-F483B960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743936"/>
            <a:ext cx="6750524" cy="22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20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파인튜닝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Word Embeddings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29488-CFA3-6544-84E2-EF3A9BD49146}"/>
              </a:ext>
            </a:extLst>
          </p:cNvPr>
          <p:cNvSpPr/>
          <p:nvPr/>
        </p:nvSpPr>
        <p:spPr>
          <a:xfrm>
            <a:off x="4025590" y="6251078"/>
            <a:ext cx="5118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Nanum Gothic" panose="020D0604000000000000" pitchFamily="34" charset="-127"/>
                <a:ea typeface="Nanum Gothic" panose="020D0604000000000000" pitchFamily="34" charset="-127"/>
                <a:hlinkClick r:id="rId3"/>
              </a:rPr>
              <a:t>https://github.com/ratsgo/embedding/blob/105b840c9770705816972b4a488a5d2f769acf76/models/tune_utils.py#L181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F3306-F448-6D4A-BB1E-C9E95F5D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63" y="1873405"/>
            <a:ext cx="5759384" cy="316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6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파인튜닝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 Embeddings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29488-CFA3-6544-84E2-EF3A9BD49146}"/>
              </a:ext>
            </a:extLst>
          </p:cNvPr>
          <p:cNvSpPr/>
          <p:nvPr/>
        </p:nvSpPr>
        <p:spPr>
          <a:xfrm>
            <a:off x="4025590" y="6251078"/>
            <a:ext cx="5118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  <a:hlinkClick r:id="rId3"/>
              </a:rPr>
              <a:t>https://github.com/ratsgo/embedding/blob/105b840c9770705816972b4a488a5d2f769acf76/models/tune_utils.py#L69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AE15C1-E928-2D47-9456-690D1915B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66" y="1873405"/>
            <a:ext cx="6608458" cy="35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9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파인튜닝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BERT Embeddings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529488-CFA3-6544-84E2-EF3A9BD49146}"/>
              </a:ext>
            </a:extLst>
          </p:cNvPr>
          <p:cNvSpPr/>
          <p:nvPr/>
        </p:nvSpPr>
        <p:spPr>
          <a:xfrm>
            <a:off x="4025590" y="6251078"/>
            <a:ext cx="51184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latin typeface="Nanum Gothic" panose="020D0604000000000000" pitchFamily="34" charset="-127"/>
                <a:ea typeface="Nanum Gothic" panose="020D0604000000000000" pitchFamily="34" charset="-127"/>
                <a:hlinkClick r:id="rId3"/>
              </a:rPr>
              <a:t>https://github.com/ratsgo/embedding/blob/105b840c9770705816972b4a488a5d2f769acf76/models/tune_utils.py#L150</a:t>
            </a:r>
            <a:endParaRPr lang="en-US" altLang="ko-KR" sz="12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03C884-AF65-7D40-8684-F5273915C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396" y="1839951"/>
            <a:ext cx="2476190" cy="370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6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튜토리얼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Blog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도커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환경 구성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334CFA-1BF2-B246-8C52-727C2FD66B50}"/>
              </a:ext>
            </a:extLst>
          </p:cNvPr>
          <p:cNvSpPr/>
          <p:nvPr/>
        </p:nvSpPr>
        <p:spPr>
          <a:xfrm>
            <a:off x="894209" y="1816978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  <a:hlinkClick r:id="rId3"/>
              </a:rPr>
              <a:t>https://github.com/ratsgo/embedding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F81514-DA10-804D-A530-3B0CDD725CD3}"/>
              </a:ext>
            </a:extLst>
          </p:cNvPr>
          <p:cNvSpPr/>
          <p:nvPr/>
        </p:nvSpPr>
        <p:spPr>
          <a:xfrm>
            <a:off x="894209" y="3004058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Nanum Gothic" panose="020D0604000000000000" pitchFamily="34" charset="-127"/>
                <a:ea typeface="Nanum Gothic" panose="020D0604000000000000" pitchFamily="34" charset="-127"/>
                <a:hlinkClick r:id="rId4"/>
              </a:rPr>
              <a:t>https://ratsgo.github.io/embedding</a:t>
            </a:r>
            <a:endParaRPr lang="en-US" altLang="ko-KR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741FF3-713E-514E-9F07-3898B0FF0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96" y="4050684"/>
            <a:ext cx="7828156" cy="11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67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튜토리얼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055AA5-7C02-914A-9C46-64A2A340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985" y="1379534"/>
            <a:ext cx="3891528" cy="486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1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백오브워즈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가정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어떤 단어가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많이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717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문서의 주제는 문서 내 단어 사용 양상에 드러난다</a:t>
            </a:r>
            <a:endParaRPr lang="en-US" altLang="ko-KR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순서 정보 무시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어떤 단어가 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많이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쓰였는가가</a:t>
            </a:r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중요</a:t>
            </a:r>
            <a:r>
              <a:rPr lang="en-US" altLang="ko-KR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FC75D8-1559-CC43-9EE5-0B9DD2BE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628608"/>
            <a:ext cx="5400004" cy="29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4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언어모델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단어가 어떤 순서로 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464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단어 등장 순서 정보를 명시적으로 학습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1C20A-F0E9-5949-A336-63AE9772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19" y="2561118"/>
            <a:ext cx="6458857" cy="168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 err="1">
                <a:latin typeface="Nanum Gothic" charset="-127"/>
                <a:ea typeface="Nanum Gothic" charset="-127"/>
                <a:cs typeface="Nanum Gothic" charset="-127"/>
              </a:rPr>
              <a:t>언어모델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단어가 어떤 순서로 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464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단어 등장 순서 정보를 명시적으로 학습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1C20A-F0E9-5949-A336-63AE9772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19" y="2561118"/>
            <a:ext cx="6458857" cy="16813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D09B31A-15B7-F244-A468-FDF68BA22CD3}"/>
              </a:ext>
            </a:extLst>
          </p:cNvPr>
          <p:cNvSpPr/>
          <p:nvPr/>
        </p:nvSpPr>
        <p:spPr>
          <a:xfrm>
            <a:off x="1621660" y="4516861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, GPT…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0B3625-8C79-BD45-A69F-C0359C5A1547}"/>
              </a:ext>
            </a:extLst>
          </p:cNvPr>
          <p:cNvSpPr/>
          <p:nvPr/>
        </p:nvSpPr>
        <p:spPr>
          <a:xfrm>
            <a:off x="5041991" y="4433834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BERT</a:t>
            </a:r>
          </a:p>
          <a:p>
            <a:pPr algn="ctr"/>
            <a:r>
              <a:rPr lang="en-US" altLang="ko-KR" b="1" dirty="0">
                <a:solidFill>
                  <a:srgbClr val="C00000"/>
                </a:solidFill>
                <a:latin typeface="Nanum Gothic" charset="-127"/>
                <a:ea typeface="Nanum Gothic" charset="-127"/>
              </a:rPr>
              <a:t>(masked LM)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2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분포 가정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어떤 단어가 같이 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464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자연어의 의미는 그 주변 문맥을 통해 유추해 볼 수 있다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95D9A09-673A-2E4E-9E24-12A0FFB2F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0" y="2497086"/>
            <a:ext cx="6528061" cy="1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3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분포 가정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어떤 단어가 같이 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464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자연어의 의미는 그 주변 문맥을 통해 유추해 볼 수 있다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E034FC-0AD1-BA42-A2C7-9E7B109C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79992"/>
            <a:ext cx="4918057" cy="2792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7D8C91-22DF-9546-A174-58D027E1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14" y="5372781"/>
            <a:ext cx="4015014" cy="105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5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>
              <a:ext uri="{FF2B5EF4-FFF2-40B4-BE49-F238E27FC236}">
                <a16:creationId xmlns:a16="http://schemas.microsoft.com/office/drawing/2014/main" id="{AD2C2BB2-7BA3-4CA2-9DE8-17B7B4BF75BC}"/>
              </a:ext>
            </a:extLst>
          </p:cNvPr>
          <p:cNvSpPr txBox="1">
            <a:spLocks/>
          </p:cNvSpPr>
          <p:nvPr/>
        </p:nvSpPr>
        <p:spPr>
          <a:xfrm>
            <a:off x="410384" y="265540"/>
            <a:ext cx="8323933" cy="59949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임베딩에</a:t>
            </a:r>
            <a:r>
              <a:rPr lang="ko-KR" altLang="en-US" dirty="0">
                <a:latin typeface="Nanum Gothic" charset="-127"/>
                <a:ea typeface="Nanum Gothic" charset="-127"/>
                <a:cs typeface="Nanum Gothic" charset="-127"/>
              </a:rPr>
              <a:t> 어떻게 의미를 함축하는가</a:t>
            </a:r>
            <a:endParaRPr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5BBD515C-ADE8-466F-A27D-B959B3D7294C}"/>
              </a:ext>
            </a:extLst>
          </p:cNvPr>
          <p:cNvSpPr txBox="1">
            <a:spLocks/>
          </p:cNvSpPr>
          <p:nvPr/>
        </p:nvSpPr>
        <p:spPr>
          <a:xfrm>
            <a:off x="576946" y="1379534"/>
            <a:ext cx="8117606" cy="48187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분포 가정 </a:t>
            </a:r>
            <a:r>
              <a:rPr lang="en-US" altLang="ko-KR" sz="18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1800" dirty="0">
                <a:latin typeface="Nanum Gothic" charset="-127"/>
                <a:ea typeface="Nanum Gothic" charset="-127"/>
                <a:cs typeface="Nanum Gothic" charset="-127"/>
              </a:rPr>
              <a:t>어떤 단어가 같이 쓰였는가</a:t>
            </a:r>
            <a:endParaRPr lang="en-US" altLang="ko-KR" sz="18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57851-6738-3A45-BBED-74F89C1E20BA}"/>
              </a:ext>
            </a:extLst>
          </p:cNvPr>
          <p:cNvSpPr/>
          <p:nvPr/>
        </p:nvSpPr>
        <p:spPr>
          <a:xfrm>
            <a:off x="945714" y="1822538"/>
            <a:ext cx="6403862" cy="4642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자연어의 의미는 그 주변 문맥을 통해 유추해 볼 수 있다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DF1170-03DD-054C-8C8D-4F7CCB71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14" y="2565534"/>
            <a:ext cx="5536339" cy="33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7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4136</TotalTime>
  <Words>646</Words>
  <Application>Microsoft Macintosh PowerPoint</Application>
  <PresentationFormat>화면 슬라이드 쇼(4:3)</PresentationFormat>
  <Paragraphs>291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맑은 고딕</vt:lpstr>
      <vt:lpstr>Nanum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User</cp:lastModifiedBy>
  <cp:revision>1074</cp:revision>
  <cp:lastPrinted>2019-03-12T01:56:09Z</cp:lastPrinted>
  <dcterms:created xsi:type="dcterms:W3CDTF">2018-04-10T02:37:58Z</dcterms:created>
  <dcterms:modified xsi:type="dcterms:W3CDTF">2019-09-22T06:35:52Z</dcterms:modified>
</cp:coreProperties>
</file>